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8" r:id="rId4"/>
    <p:sldId id="271" r:id="rId5"/>
    <p:sldId id="269" r:id="rId6"/>
    <p:sldId id="270" r:id="rId7"/>
  </p:sldIdLst>
  <p:sldSz cx="9144000" cy="6858000" type="letter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A22"/>
    <a:srgbClr val="FF950E"/>
    <a:srgbClr val="FF8B02"/>
    <a:srgbClr val="FF9002"/>
    <a:srgbClr val="FFD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5856"/>
  </p:normalViewPr>
  <p:slideViewPr>
    <p:cSldViewPr snapToGrid="0" snapToObjects="1">
      <p:cViewPr varScale="1">
        <p:scale>
          <a:sx n="86" d="100"/>
          <a:sy n="86" d="100"/>
        </p:scale>
        <p:origin x="93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372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119E405A-2F73-244F-8FE1-027F8A2BDFF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A66106D5-64BA-C849-A80D-7D2FDDB9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325433DC-0F38-3E4B-A547-C4FDF825D5D8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4113"/>
            <a:ext cx="41529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851ABA11-A19C-3E46-B99A-9DEC51A1F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67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28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62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62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1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26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6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69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34979"/>
            <a:ext cx="1971675" cy="51419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34979"/>
            <a:ext cx="5800725" cy="514198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4916"/>
            <a:ext cx="3887391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6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46124"/>
            <a:ext cx="1887192" cy="7591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1850065" y="980743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479024" y="6206025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7824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480" y="624840"/>
            <a:ext cx="7193280" cy="1929283"/>
          </a:xfrm>
        </p:spPr>
        <p:txBody>
          <a:bodyPr/>
          <a:lstStyle/>
          <a:p>
            <a:r>
              <a:rPr lang="en-US" sz="2400" b="1" dirty="0">
                <a:solidFill>
                  <a:prstClr val="black"/>
                </a:solidFill>
              </a:rPr>
              <a:t>CS 6393: Cyber Security Models and Systems</a:t>
            </a:r>
            <a:br>
              <a:rPr lang="en-US" sz="2400" b="1" dirty="0">
                <a:solidFill>
                  <a:prstClr val="black"/>
                </a:solidFill>
              </a:rPr>
            </a:br>
            <a:br>
              <a:rPr lang="en-US" sz="2400" b="1" dirty="0">
                <a:solidFill>
                  <a:prstClr val="black"/>
                </a:solidFill>
              </a:rPr>
            </a:br>
            <a:r>
              <a:rPr lang="en-US" sz="2400" b="1" dirty="0">
                <a:solidFill>
                  <a:prstClr val="black"/>
                </a:solidFill>
              </a:rPr>
              <a:t>Coronavirus Crisis Adjustments</a:t>
            </a:r>
            <a:br>
              <a:rPr lang="en-US" sz="2400" b="1" dirty="0">
                <a:solidFill>
                  <a:prstClr val="black"/>
                </a:solidFill>
              </a:rPr>
            </a:b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27020"/>
            <a:ext cx="6858000" cy="1481714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/>
              <a:t>Ravi Sandhu</a:t>
            </a:r>
          </a:p>
          <a:p>
            <a:r>
              <a:rPr lang="en-US" sz="9600" dirty="0"/>
              <a:t>ravi.sandhu@utsa.edu</a:t>
            </a:r>
          </a:p>
          <a:p>
            <a:r>
              <a:rPr lang="en-US" sz="9600" dirty="0"/>
              <a:t>OR</a:t>
            </a:r>
            <a:br>
              <a:rPr lang="en-US" sz="9600" dirty="0"/>
            </a:br>
            <a:r>
              <a:rPr lang="en-US" sz="9600" dirty="0"/>
              <a:t>ravi.utsa@gmail.com</a:t>
            </a:r>
          </a:p>
          <a:p>
            <a:endParaRPr lang="en-US" sz="9600" dirty="0"/>
          </a:p>
          <a:p>
            <a:r>
              <a:rPr lang="en-US" sz="9600" dirty="0"/>
              <a:t>Lecture on Adjustments </a:t>
            </a:r>
          </a:p>
          <a:p>
            <a:r>
              <a:rPr lang="en-US" sz="9600" dirty="0"/>
              <a:t>Spring 2020</a:t>
            </a:r>
          </a:p>
          <a:p>
            <a:endParaRPr lang="en-US" sz="9600" dirty="0"/>
          </a:p>
          <a:p>
            <a:r>
              <a:rPr lang="en-US" sz="9600" dirty="0"/>
              <a:t>https://profsandhu.com/cs6393_s20/</a:t>
            </a:r>
            <a:br>
              <a:rPr lang="en-US" dirty="0"/>
            </a:br>
            <a:endParaRPr lang="en-US" sz="7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F9D99-3E73-486F-A7E4-9C456EA65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8E156-4BDA-425A-AE15-14F9D157E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BFB925B1-2B03-4A39-8903-7E05198BB7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1490974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48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Top Priorities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DBFE0A5-579A-4D1D-9659-8D2447872F83}"/>
              </a:ext>
            </a:extLst>
          </p:cNvPr>
          <p:cNvSpPr txBox="1">
            <a:spLocks/>
          </p:cNvSpPr>
          <p:nvPr/>
        </p:nvSpPr>
        <p:spPr>
          <a:xfrm>
            <a:off x="503238" y="1234440"/>
            <a:ext cx="8244522" cy="4465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Wingdings" pitchFamily="2" charset="2"/>
              <a:buChar char="Ø"/>
            </a:pPr>
            <a:r>
              <a:rPr lang="en-US" sz="1600" dirty="0">
                <a:ea typeface="ＭＳ Ｐゴシック" pitchFamily="34" charset="-128"/>
              </a:rPr>
              <a:t> Health and safety of students, faculty and staff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1600" dirty="0">
                <a:ea typeface="ＭＳ Ｐゴシック" pitchFamily="34" charset="-128"/>
              </a:rPr>
              <a:t> Minimal disruption to academic progress of students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1600" dirty="0">
                <a:ea typeface="ＭＳ Ｐゴシック" pitchFamily="34" charset="-128"/>
              </a:rPr>
              <a:t> Communication to students from me</a:t>
            </a:r>
          </a:p>
          <a:p>
            <a:pPr lvl="1">
              <a:buSzPct val="90000"/>
              <a:buFont typeface="Wingdings" panose="05000000000000000000" pitchFamily="2" charset="2"/>
              <a:buChar char="v"/>
            </a:pPr>
            <a:r>
              <a:rPr lang="en-US" sz="1600" dirty="0">
                <a:ea typeface="ＭＳ Ｐゴシック" pitchFamily="34" charset="-128"/>
              </a:rPr>
              <a:t> </a:t>
            </a:r>
            <a:r>
              <a:rPr lang="en-US" sz="1600" dirty="0">
                <a:solidFill>
                  <a:srgbClr val="FF0000"/>
                </a:solidFill>
                <a:ea typeface="ＭＳ Ｐゴシック" pitchFamily="34" charset="-128"/>
              </a:rPr>
              <a:t>Operating rules section at top of class website</a:t>
            </a:r>
            <a:r>
              <a:rPr lang="en-US" sz="1600">
                <a:solidFill>
                  <a:srgbClr val="FF0000"/>
                </a:solidFill>
                <a:ea typeface="ＭＳ Ｐゴシック" pitchFamily="34" charset="-128"/>
              </a:rPr>
              <a:t>, including Q&amp;A</a:t>
            </a:r>
            <a:endParaRPr lang="en-US" sz="1600" dirty="0">
              <a:solidFill>
                <a:srgbClr val="FF0000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anose="05000000000000000000" pitchFamily="2" charset="2"/>
              <a:buChar char="v"/>
            </a:pPr>
            <a:r>
              <a:rPr lang="en-US" sz="1600" dirty="0">
                <a:ea typeface="ＭＳ Ｐゴシック" pitchFamily="34" charset="-128"/>
              </a:rPr>
              <a:t> Updates to class website with minimal email notifications to class</a:t>
            </a:r>
          </a:p>
          <a:p>
            <a:pPr lvl="1">
              <a:buSzPct val="90000"/>
              <a:buFont typeface="Wingdings" panose="05000000000000000000" pitchFamily="2" charset="2"/>
              <a:buChar char="v"/>
            </a:pPr>
            <a:r>
              <a:rPr lang="en-US" sz="1600" dirty="0">
                <a:ea typeface="ＭＳ Ｐゴシック" pitchFamily="34" charset="-128"/>
              </a:rPr>
              <a:t> Emails to class (will also be posted on class website)</a:t>
            </a:r>
          </a:p>
          <a:p>
            <a:pPr lvl="1">
              <a:buSzPct val="90000"/>
              <a:buFont typeface="Wingdings" panose="05000000000000000000" pitchFamily="2" charset="2"/>
              <a:buChar char="v"/>
            </a:pPr>
            <a:r>
              <a:rPr lang="en-US" sz="1600" dirty="0">
                <a:ea typeface="ＭＳ Ｐゴシック" pitchFamily="34" charset="-128"/>
              </a:rPr>
              <a:t> Emails to individual students may also be sent as needed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1600" dirty="0">
                <a:ea typeface="ＭＳ Ｐゴシック" pitchFamily="34" charset="-128"/>
              </a:rPr>
              <a:t> Communication from students to me</a:t>
            </a:r>
          </a:p>
          <a:p>
            <a:pPr lvl="1">
              <a:buSzPct val="90000"/>
              <a:buFont typeface="Wingdings" panose="05000000000000000000" pitchFamily="2" charset="2"/>
              <a:buChar char="v"/>
            </a:pPr>
            <a:r>
              <a:rPr lang="en-US" sz="1600" dirty="0">
                <a:ea typeface="ＭＳ Ｐゴシック" pitchFamily="34" charset="-128"/>
              </a:rPr>
              <a:t> Send email to ravi.sandhu@utsa.edu OR ravi.utsa@gmail.com</a:t>
            </a:r>
          </a:p>
          <a:p>
            <a:pPr lvl="1">
              <a:buSzPct val="90000"/>
              <a:buFont typeface="Wingdings" panose="05000000000000000000" pitchFamily="2" charset="2"/>
              <a:buChar char="v"/>
            </a:pPr>
            <a:r>
              <a:rPr lang="en-US" sz="1600" dirty="0">
                <a:ea typeface="ＭＳ Ｐゴシック" pitchFamily="34" charset="-128"/>
              </a:rPr>
              <a:t> Do not hesitate to contact me for any question, comment or concern. </a:t>
            </a:r>
            <a:br>
              <a:rPr lang="en-US" sz="1600" dirty="0">
                <a:ea typeface="ＭＳ Ｐゴシック" pitchFamily="34" charset="-128"/>
              </a:rPr>
            </a:br>
            <a:r>
              <a:rPr lang="en-US" sz="1600" dirty="0">
                <a:ea typeface="ＭＳ Ｐゴシック" pitchFamily="34" charset="-128"/>
              </a:rPr>
              <a:t> Nothing is too small or big in this context. 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1600" dirty="0">
                <a:solidFill>
                  <a:srgbClr val="FF0000"/>
                </a:solidFill>
                <a:ea typeface="ＭＳ Ｐゴシック" pitchFamily="34" charset="-128"/>
              </a:rPr>
              <a:t> We need help of each other to make this work.  Each of you, please: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1600" dirty="0">
                <a:solidFill>
                  <a:srgbClr val="FF0000"/>
                </a:solidFill>
                <a:ea typeface="ＭＳ Ｐゴシック" pitchFamily="34" charset="-128"/>
              </a:rPr>
              <a:t> Keep regular watch on the class web site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1600" dirty="0">
                <a:solidFill>
                  <a:srgbClr val="FF0000"/>
                </a:solidFill>
                <a:ea typeface="ＭＳ Ｐゴシック" pitchFamily="34" charset="-128"/>
              </a:rPr>
              <a:t> Send me an email after viewing each lecture, stating that you have watched it (see slide 4)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1600" dirty="0">
                <a:solidFill>
                  <a:srgbClr val="FF0000"/>
                </a:solidFill>
                <a:ea typeface="ＭＳ Ｐゴシック" pitchFamily="34" charset="-128"/>
              </a:rPr>
              <a:t> Report any issue immediately to me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1600" dirty="0">
                <a:solidFill>
                  <a:srgbClr val="FF0000"/>
                </a:solidFill>
                <a:ea typeface="ＭＳ Ｐゴシック" pitchFamily="34" charset="-128"/>
              </a:rPr>
              <a:t> Look out for emails from me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1600" dirty="0">
                <a:solidFill>
                  <a:srgbClr val="FF0000"/>
                </a:solidFill>
                <a:ea typeface="ＭＳ Ｐゴシック" pitchFamily="34" charset="-128"/>
              </a:rPr>
              <a:t> Schedule a virtual meeting for office hours by email request as needed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12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3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6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Remaining Lectures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DBFE0A5-579A-4D1D-9659-8D2447872F83}"/>
              </a:ext>
            </a:extLst>
          </p:cNvPr>
          <p:cNvSpPr txBox="1">
            <a:spLocks/>
          </p:cNvSpPr>
          <p:nvPr/>
        </p:nvSpPr>
        <p:spPr>
          <a:xfrm>
            <a:off x="503238" y="1394460"/>
            <a:ext cx="8244522" cy="419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>
                <a:ea typeface="ＭＳ Ｐゴシック" pitchFamily="34" charset="-128"/>
              </a:rPr>
              <a:t> Delivered on-line in asynchronous mode</a:t>
            </a:r>
          </a:p>
          <a:p>
            <a:pPr lvl="1">
              <a:buSzPct val="90000"/>
              <a:buFont typeface="Wingdings" panose="05000000000000000000" pitchFamily="2" charset="2"/>
              <a:buChar char="v"/>
            </a:pPr>
            <a:r>
              <a:rPr lang="en-US" sz="3300" dirty="0">
                <a:ea typeface="ＭＳ Ｐゴシック" pitchFamily="34" charset="-128"/>
              </a:rPr>
              <a:t> </a:t>
            </a:r>
            <a:r>
              <a:rPr lang="en-US" sz="2900" dirty="0">
                <a:ea typeface="ＭＳ Ｐゴシック" pitchFamily="34" charset="-128"/>
              </a:rPr>
              <a:t>All lectures delivered by Prof. Sandhu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>
                <a:ea typeface="ＭＳ Ｐゴシック" pitchFamily="34" charset="-128"/>
              </a:rPr>
              <a:t> Media: narrated PowerPoint with audio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900" dirty="0">
                <a:ea typeface="ＭＳ Ｐゴシック" pitchFamily="34" charset="-128"/>
              </a:rPr>
              <a:t> Can be viewed with or without PowerPoint app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900" dirty="0">
                <a:ea typeface="ＭＳ Ｐゴシック" pitchFamily="34" charset="-128"/>
              </a:rPr>
              <a:t> If you need help please ask me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>
                <a:ea typeface="ＭＳ Ｐゴシック" pitchFamily="34" charset="-128"/>
              </a:rPr>
              <a:t> Lectures are independent of each other 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900" dirty="0">
                <a:ea typeface="ＭＳ Ｐゴシック" pitchFamily="34" charset="-128"/>
              </a:rPr>
              <a:t> Can be viewed in any order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900" dirty="0">
                <a:ea typeface="ＭＳ Ｐゴシック" pitchFamily="34" charset="-128"/>
              </a:rPr>
              <a:t> Will be posted with and without audio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900" dirty="0">
                <a:ea typeface="ＭＳ Ｐゴシック" pitchFamily="34" charset="-128"/>
              </a:rPr>
              <a:t> Will be posted as they are ready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900" dirty="0">
                <a:ea typeface="ＭＳ Ｐゴシック" pitchFamily="34" charset="-128"/>
              </a:rPr>
              <a:t> May not be posted in chronological order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900" dirty="0">
                <a:ea typeface="ＭＳ Ｐゴシック" pitchFamily="34" charset="-128"/>
              </a:rPr>
              <a:t> Students will be notified by email when each lecture</a:t>
            </a:r>
            <a:br>
              <a:rPr lang="en-US" sz="2900" dirty="0">
                <a:ea typeface="ＭＳ Ｐゴシック" pitchFamily="34" charset="-128"/>
              </a:rPr>
            </a:br>
            <a:r>
              <a:rPr lang="en-US" sz="2900" dirty="0">
                <a:ea typeface="ＭＳ Ｐゴシック" pitchFamily="34" charset="-128"/>
              </a:rPr>
              <a:t>  is fully posted</a:t>
            </a:r>
          </a:p>
          <a:p>
            <a:pPr>
              <a:buSzPct val="90000"/>
              <a:buFont typeface="Wingdings" panose="05000000000000000000" pitchFamily="2" charset="2"/>
              <a:buChar char="Ø"/>
            </a:pPr>
            <a:r>
              <a:rPr lang="en-US" sz="3500" dirty="0">
                <a:ea typeface="ＭＳ Ｐゴシック" pitchFamily="34" charset="-128"/>
              </a:rPr>
              <a:t> Questions on lecture content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>
                <a:ea typeface="ＭＳ Ｐゴシック" pitchFamily="34" charset="-128"/>
              </a:rPr>
              <a:t> Please ask via email or schedule a brief phone call via email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6943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4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600" dirty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>Attendance Procedure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DBFE0A5-579A-4D1D-9659-8D2447872F83}"/>
              </a:ext>
            </a:extLst>
          </p:cNvPr>
          <p:cNvSpPr txBox="1">
            <a:spLocks/>
          </p:cNvSpPr>
          <p:nvPr/>
        </p:nvSpPr>
        <p:spPr>
          <a:xfrm>
            <a:off x="350838" y="1394460"/>
            <a:ext cx="8473122" cy="419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>
                <a:solidFill>
                  <a:srgbClr val="FF0000"/>
                </a:solidFill>
                <a:ea typeface="ＭＳ Ｐゴシック" pitchFamily="34" charset="-128"/>
              </a:rPr>
              <a:t> After viewing each lecture please send following email message to me, with lecture number substituted for N: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300" dirty="0">
                <a:solidFill>
                  <a:srgbClr val="FF0000"/>
                </a:solidFill>
                <a:ea typeface="ＭＳ Ｐゴシック" pitchFamily="34" charset="-128"/>
              </a:rPr>
              <a:t> I attest that I have viewed lecture N for CS6393, in accord with the UTSA honor code</a:t>
            </a:r>
          </a:p>
          <a:p>
            <a:pPr>
              <a:buSzPct val="9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sz="3600" dirty="0">
                <a:solidFill>
                  <a:srgbClr val="FF0000"/>
                </a:solidFill>
                <a:ea typeface="ＭＳ Ｐゴシック" pitchFamily="34" charset="-128"/>
              </a:rPr>
              <a:t>Lectures can be viewed in any order and at any time on or prior to May 15, 2020 (due date for assignment 2)</a:t>
            </a:r>
          </a:p>
          <a:p>
            <a:pPr>
              <a:buSzPct val="90000"/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FF0000"/>
                </a:solidFill>
                <a:ea typeface="ＭＳ Ｐゴシック" pitchFamily="34" charset="-128"/>
              </a:rPr>
              <a:t> Each email will be counted as equivalent to attending the lecture (for attendance purposes)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611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5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6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Grading and Learning Objectives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DBFE0A5-579A-4D1D-9659-8D2447872F83}"/>
              </a:ext>
            </a:extLst>
          </p:cNvPr>
          <p:cNvSpPr txBox="1">
            <a:spLocks/>
          </p:cNvSpPr>
          <p:nvPr/>
        </p:nvSpPr>
        <p:spPr>
          <a:xfrm>
            <a:off x="503238" y="1394460"/>
            <a:ext cx="8244522" cy="419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A letter grade will be assigned to each student</a:t>
            </a:r>
          </a:p>
          <a:p>
            <a:pPr lvl="1">
              <a:buSzPct val="90000"/>
              <a:buFont typeface="Wingdings" panose="05000000000000000000" pitchFamily="2" charset="2"/>
              <a:buChar char="v"/>
            </a:pPr>
            <a:r>
              <a:rPr lang="en-US" sz="2900" dirty="0">
                <a:ea typeface="ＭＳ Ｐゴシック" pitchFamily="34" charset="-128"/>
              </a:rPr>
              <a:t> There is consideration of Pass/Fail grades in UTSA due to coronavirus crisis.  We will stick to letter grades.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As announced at semester start, grades will be based on assignments 1 and 2, with c</a:t>
            </a:r>
            <a:r>
              <a:rPr lang="en-US" sz="3200" dirty="0"/>
              <a:t>lass attendance and participation factored in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Assignment 1 is designed to inculcate and evaluate critical cybersecurity thinking/analysis beyond material covered in class lectures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With the changed circumstances Assignment 2 is designed to inculcate and evaluate critical viewing and comprehension of each lecture and supporting readings</a:t>
            </a:r>
            <a:endParaRPr lang="en-US" sz="28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357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6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6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Assignment 2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DBFE0A5-579A-4D1D-9659-8D2447872F83}"/>
              </a:ext>
            </a:extLst>
          </p:cNvPr>
          <p:cNvSpPr txBox="1">
            <a:spLocks/>
          </p:cNvSpPr>
          <p:nvPr/>
        </p:nvSpPr>
        <p:spPr>
          <a:xfrm>
            <a:off x="503238" y="1394460"/>
            <a:ext cx="8244522" cy="419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Assignment 2 has been posted</a:t>
            </a:r>
          </a:p>
          <a:p>
            <a:pPr lvl="1">
              <a:buSzPct val="90000"/>
              <a:buFont typeface="Wingdings" panose="05000000000000000000" pitchFamily="2" charset="2"/>
              <a:buChar char="v"/>
            </a:pPr>
            <a:r>
              <a:rPr lang="en-US" sz="2900" dirty="0">
                <a:ea typeface="ＭＳ Ｐゴシック" pitchFamily="34" charset="-128"/>
              </a:rPr>
              <a:t> Due on May 15, 2020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By design it cannot be completed until the last lecture has been delivered</a:t>
            </a:r>
          </a:p>
          <a:p>
            <a:pPr lvl="1">
              <a:buSzPct val="90000"/>
              <a:buFont typeface="Wingdings" panose="05000000000000000000" pitchFamily="2" charset="2"/>
              <a:buChar char="v"/>
            </a:pPr>
            <a:r>
              <a:rPr lang="en-US" sz="2900" dirty="0">
                <a:ea typeface="ＭＳ Ｐゴシック" pitchFamily="34" charset="-128"/>
              </a:rPr>
              <a:t> No lecture on May 8, 2020 to allow time for completion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Rules for Assignment 2 are different and opposite to rules for Assignment 1, as follows.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900" dirty="0">
                <a:ea typeface="ＭＳ Ｐゴシック" pitchFamily="34" charset="-128"/>
              </a:rPr>
              <a:t> You can refer to any material but are </a:t>
            </a:r>
            <a:r>
              <a:rPr lang="en-US" sz="2900" dirty="0">
                <a:solidFill>
                  <a:srgbClr val="FF0000"/>
                </a:solidFill>
                <a:ea typeface="ＭＳ Ｐゴシック" pitchFamily="34" charset="-128"/>
              </a:rPr>
              <a:t>not allowed to discuss with anyone (discussion with me is permitted)</a:t>
            </a:r>
            <a:r>
              <a:rPr lang="en-US" sz="2900" dirty="0">
                <a:ea typeface="ＭＳ Ｐゴシック" pitchFamily="34" charset="-128"/>
              </a:rPr>
              <a:t>.  The answer must be written in your own words and be accompanied with the honor code statement specified in the assignment</a:t>
            </a:r>
            <a:endParaRPr lang="en-US" sz="25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084127"/>
      </p:ext>
    </p:extLst>
  </p:cSld>
  <p:clrMapOvr>
    <a:masterClrMapping/>
  </p:clrMapOvr>
</p:sld>
</file>

<file path=ppt/theme/theme1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.03.06" id="{5733BD8E-F99F-4212-A1AD-F4FC5E1A7E9E}" vid="{A7AF9A3A-02CA-46E0-AD92-27A1093FED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ICS-Theme</Template>
  <TotalTime>2218</TotalTime>
  <Words>719</Words>
  <Application>Microsoft Office PowerPoint</Application>
  <PresentationFormat>Letter Paper (8.5x11 in)</PresentationFormat>
  <Paragraphs>108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ICS-Theme</vt:lpstr>
      <vt:lpstr>CS 6393: Cyber Security Models and Systems  Coronavirus Crisis Adjustments </vt:lpstr>
      <vt:lpstr>Top Priorities</vt:lpstr>
      <vt:lpstr>Remaining Lectures</vt:lpstr>
      <vt:lpstr>Attendance Procedure</vt:lpstr>
      <vt:lpstr>Grading and Learning Objectives</vt:lpstr>
      <vt:lpstr>Assignment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Benson</dc:creator>
  <cp:lastModifiedBy>Ravi Sandhu</cp:lastModifiedBy>
  <cp:revision>100</cp:revision>
  <cp:lastPrinted>2020-03-26T18:47:17Z</cp:lastPrinted>
  <dcterms:created xsi:type="dcterms:W3CDTF">2018-03-06T17:13:20Z</dcterms:created>
  <dcterms:modified xsi:type="dcterms:W3CDTF">2020-03-27T14:18:48Z</dcterms:modified>
</cp:coreProperties>
</file>